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60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378374" y="1274400"/>
            <a:ext cx="8252102" cy="599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Google Shape;13;p3"/>
          <p:cNvSpPr/>
          <p:nvPr/>
        </p:nvSpPr>
        <p:spPr>
          <a:xfrm>
            <a:off x="522516" y="1873799"/>
            <a:ext cx="1324202" cy="1"/>
          </a:xfrm>
          <a:prstGeom prst="line">
            <a:avLst/>
          </a:prstGeom>
          <a:ln w="28575">
            <a:solidFill>
              <a:srgbClr val="4776E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xfrm>
            <a:off x="378374" y="2081049"/>
            <a:ext cx="7720502" cy="25947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marL="457200" indent="-317500">
              <a:buClr>
                <a:srgbClr val="3D3D3D"/>
              </a:buClr>
              <a:buSzPts val="1400"/>
              <a:buFont typeface="Helvetica"/>
              <a:buChar char="●"/>
              <a:defRPr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indent="-317500">
              <a:buClr>
                <a:srgbClr val="3D3D3D"/>
              </a:buClr>
              <a:buSzPts val="1400"/>
              <a:buFont typeface="Helvetica"/>
              <a:buChar char="○"/>
              <a:defRPr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indent="-317500">
              <a:buClr>
                <a:srgbClr val="3D3D3D"/>
              </a:buClr>
              <a:buSzPts val="1400"/>
              <a:buFont typeface="Helvetica"/>
              <a:buChar char="■"/>
              <a:defRPr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indent="-317500">
              <a:buClr>
                <a:srgbClr val="3D3D3D"/>
              </a:buClr>
              <a:buSzPts val="1400"/>
              <a:buFont typeface="Helvetica"/>
              <a:buChar char="●"/>
              <a:defRPr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indent="-317500">
              <a:buClr>
                <a:srgbClr val="3D3D3D"/>
              </a:buClr>
              <a:buSzPts val="1400"/>
              <a:buFont typeface="Helvetica"/>
              <a:buChar char="○"/>
              <a:defRPr>
                <a:solidFill>
                  <a:srgbClr val="3D3D3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2"/>
          <p:cNvSpPr/>
          <p:nvPr/>
        </p:nvSpPr>
        <p:spPr>
          <a:xfrm>
            <a:off x="207199" y="2008975"/>
            <a:ext cx="639602" cy="14430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0350" y="2153274"/>
            <a:ext cx="3648601" cy="96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Google Shape;10;p2"/>
          <p:cNvSpPr/>
          <p:nvPr/>
        </p:nvSpPr>
        <p:spPr>
          <a:xfrm>
            <a:off x="414392" y="2153274"/>
            <a:ext cx="1324201" cy="1"/>
          </a:xfrm>
          <a:prstGeom prst="line">
            <a:avLst/>
          </a:prstGeom>
          <a:ln w="28575">
            <a:solidFill>
              <a:srgbClr val="4776E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08064"/>
            <a:ext cx="2133600" cy="318397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00457C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50" y="2153274"/>
            <a:ext cx="3648601" cy="1211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Cyber and Agents E&amp;O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Your E&amp;O is on the Line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40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Cyber Insurance</a:t>
            </a:r>
            <a:endParaRPr dirty="0"/>
          </a:p>
        </p:txBody>
      </p:sp>
      <p:sp>
        <p:nvSpPr>
          <p:cNvPr id="69" name="Google Shape;41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SzTx/>
            </a:pPr>
            <a:r>
              <a:rPr lang="en-US" sz="2000" dirty="0" smtClean="0"/>
              <a:t>We now have over 100 cyber insurance markets</a:t>
            </a:r>
          </a:p>
          <a:p>
            <a:pPr marL="285750" indent="-285750">
              <a:buSzTx/>
            </a:pPr>
            <a:r>
              <a:rPr lang="en-US" sz="2000" dirty="0" smtClean="0"/>
              <a:t>This is not a standardized coverage</a:t>
            </a:r>
          </a:p>
          <a:p>
            <a:pPr marL="285750" indent="-285750">
              <a:buSzTx/>
            </a:pPr>
            <a:r>
              <a:rPr lang="en-US" sz="2000" dirty="0" smtClean="0"/>
              <a:t>Difficult for specialty brokers and underwriters</a:t>
            </a:r>
          </a:p>
          <a:p>
            <a:pPr marL="285750" indent="-285750">
              <a:buSzTx/>
            </a:pPr>
            <a:r>
              <a:rPr lang="en-US" sz="2000" dirty="0" smtClean="0"/>
              <a:t>Engage an expert with access to multiple products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r>
              <a:rPr lang="en-US" dirty="0"/>
              <a:t>+ Markets Offering Cyber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Policy </a:t>
            </a:r>
            <a:r>
              <a:rPr lang="en-US" sz="1800" dirty="0"/>
              <a:t>Language – Very Different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devil is in the detail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is where agents are creating exposure for themselves</a:t>
            </a:r>
          </a:p>
          <a:p>
            <a:pPr lvl="1"/>
            <a:r>
              <a:rPr lang="en-US" sz="1800" dirty="0" smtClean="0"/>
              <a:t>Sub-limits </a:t>
            </a:r>
            <a:r>
              <a:rPr lang="en-US" sz="1800" dirty="0"/>
              <a:t>are easy to compare, language and structure are more difficult</a:t>
            </a:r>
          </a:p>
          <a:p>
            <a:r>
              <a:rPr lang="en-US" sz="1800" dirty="0" smtClean="0"/>
              <a:t>Appetite </a:t>
            </a:r>
            <a:r>
              <a:rPr lang="en-US" sz="1800" dirty="0"/>
              <a:t>– generally broad</a:t>
            </a:r>
          </a:p>
          <a:p>
            <a:pPr lvl="1"/>
            <a:r>
              <a:rPr lang="en-US" sz="1800" dirty="0" smtClean="0"/>
              <a:t>Small </a:t>
            </a:r>
            <a:r>
              <a:rPr lang="en-US" sz="1800" dirty="0"/>
              <a:t>and Middle Market is very </a:t>
            </a:r>
            <a:r>
              <a:rPr lang="en-US" sz="1800" dirty="0" smtClean="0"/>
              <a:t>competitive</a:t>
            </a:r>
          </a:p>
          <a:p>
            <a:pPr lvl="1"/>
            <a:r>
              <a:rPr lang="en-US" sz="1800" dirty="0" smtClean="0"/>
              <a:t>Hard </a:t>
            </a:r>
            <a:r>
              <a:rPr lang="en-US" sz="1800" dirty="0"/>
              <a:t>to Place - Data Aggregators, BI / PD Exposed, Business Int. Exposed, Fund Transfer Fraud, M&amp;A</a:t>
            </a:r>
          </a:p>
        </p:txBody>
      </p:sp>
    </p:spTree>
    <p:extLst>
      <p:ext uri="{BB962C8B-B14F-4D97-AF65-F5344CB8AC3E}">
        <p14:creationId xmlns:p14="http://schemas.microsoft.com/office/powerpoint/2010/main" val="32613873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r>
              <a:rPr lang="en-US" dirty="0"/>
              <a:t>+ Markets Offering </a:t>
            </a:r>
            <a:r>
              <a:rPr lang="en-US" dirty="0" smtClean="0"/>
              <a:t>Cyber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Applications </a:t>
            </a:r>
            <a:r>
              <a:rPr lang="en-US" sz="1800" dirty="0"/>
              <a:t>– some ask for very little, some ask for a lot</a:t>
            </a:r>
          </a:p>
          <a:p>
            <a:r>
              <a:rPr lang="en-US" sz="1800" dirty="0" smtClean="0"/>
              <a:t>Many </a:t>
            </a:r>
            <a:r>
              <a:rPr lang="en-US" sz="1800" dirty="0"/>
              <a:t>underwriters are not sure what they are underwriting or what their form covers</a:t>
            </a:r>
          </a:p>
          <a:p>
            <a:r>
              <a:rPr lang="en-US" sz="1800" dirty="0" smtClean="0"/>
              <a:t>Claims </a:t>
            </a:r>
            <a:r>
              <a:rPr lang="en-US" sz="1800" dirty="0"/>
              <a:t>Handling – this is what you are buying /selling</a:t>
            </a:r>
          </a:p>
          <a:p>
            <a:r>
              <a:rPr lang="en-US" sz="1800" dirty="0" smtClean="0"/>
              <a:t>Make </a:t>
            </a:r>
            <a:r>
              <a:rPr lang="en-US" sz="1800" dirty="0"/>
              <a:t>sure the carrier has a good </a:t>
            </a:r>
            <a:r>
              <a:rPr lang="en-US" sz="1800" dirty="0" smtClean="0"/>
              <a:t>reputation or an experienced claims team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9392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Standardized Coverage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The </a:t>
            </a:r>
            <a:r>
              <a:rPr lang="en-US" sz="1800" dirty="0"/>
              <a:t>structure of the forms </a:t>
            </a:r>
            <a:r>
              <a:rPr lang="en-US" sz="1800" dirty="0" smtClean="0"/>
              <a:t>vary</a:t>
            </a:r>
          </a:p>
          <a:p>
            <a:pPr lvl="1"/>
            <a:r>
              <a:rPr lang="en-US" sz="1800" dirty="0" smtClean="0"/>
              <a:t>Do </a:t>
            </a:r>
            <a:r>
              <a:rPr lang="en-US" sz="1800" dirty="0"/>
              <a:t>you know what to ask for?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definitions are very different</a:t>
            </a:r>
          </a:p>
          <a:p>
            <a:r>
              <a:rPr lang="en-US" sz="1800" dirty="0" smtClean="0"/>
              <a:t>Exclusions </a:t>
            </a:r>
            <a:r>
              <a:rPr lang="en-US" sz="1800" dirty="0"/>
              <a:t>are not standardized</a:t>
            </a:r>
          </a:p>
          <a:p>
            <a:r>
              <a:rPr lang="en-US" sz="1800" dirty="0" smtClean="0"/>
              <a:t>Sub-limits </a:t>
            </a:r>
            <a:r>
              <a:rPr lang="en-US" sz="1800" dirty="0"/>
              <a:t>vary by carrier and risk</a:t>
            </a:r>
          </a:p>
          <a:p>
            <a:r>
              <a:rPr lang="en-US" sz="1800" dirty="0" smtClean="0"/>
              <a:t>Case </a:t>
            </a:r>
            <a:r>
              <a:rPr lang="en-US" sz="1800" dirty="0"/>
              <a:t>law is not established</a:t>
            </a:r>
          </a:p>
          <a:p>
            <a:r>
              <a:rPr lang="en-US" sz="1800" dirty="0" smtClean="0"/>
              <a:t>Very </a:t>
            </a:r>
            <a:r>
              <a:rPr lang="en-US" sz="1800" dirty="0"/>
              <a:t>different underwriting processes</a:t>
            </a:r>
          </a:p>
          <a:p>
            <a:r>
              <a:rPr lang="en-US" sz="1800" dirty="0" smtClean="0"/>
              <a:t>Appetites </a:t>
            </a:r>
            <a:r>
              <a:rPr lang="en-US" sz="1800" dirty="0"/>
              <a:t>that change quickly</a:t>
            </a:r>
          </a:p>
        </p:txBody>
      </p:sp>
    </p:spTree>
    <p:extLst>
      <p:ext uri="{BB962C8B-B14F-4D97-AF65-F5344CB8AC3E}">
        <p14:creationId xmlns:p14="http://schemas.microsoft.com/office/powerpoint/2010/main" val="2137369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even for Specialists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RT </a:t>
            </a:r>
            <a:r>
              <a:rPr lang="en-US" sz="1800" dirty="0"/>
              <a:t>Specialty has been sued by their retailer alleging negligent </a:t>
            </a:r>
            <a:r>
              <a:rPr lang="en-US" sz="1800" dirty="0" smtClean="0"/>
              <a:t>placement</a:t>
            </a:r>
          </a:p>
          <a:p>
            <a:pPr lvl="1"/>
            <a:r>
              <a:rPr lang="en-US" sz="1800" dirty="0" smtClean="0"/>
              <a:t>That </a:t>
            </a:r>
            <a:r>
              <a:rPr lang="en-US" sz="1800" dirty="0"/>
              <a:t>agent was sued by their client</a:t>
            </a:r>
          </a:p>
          <a:p>
            <a:r>
              <a:rPr lang="en-US" sz="1800" dirty="0" smtClean="0"/>
              <a:t>PF </a:t>
            </a:r>
            <a:r>
              <a:rPr lang="en-US" sz="1800" dirty="0"/>
              <a:t>Chang’s Sued Chubb over Policy </a:t>
            </a:r>
            <a:r>
              <a:rPr lang="en-US" sz="1800" dirty="0" smtClean="0"/>
              <a:t>Language</a:t>
            </a:r>
          </a:p>
          <a:p>
            <a:pPr lvl="1"/>
            <a:r>
              <a:rPr lang="en-US" sz="1800" dirty="0" smtClean="0"/>
              <a:t>Chubb </a:t>
            </a:r>
            <a:r>
              <a:rPr lang="en-US" sz="1800" dirty="0"/>
              <a:t>has prevailed, expect the broker to be sued for failure to explain the coverage properly</a:t>
            </a:r>
          </a:p>
          <a:p>
            <a:r>
              <a:rPr lang="en-US" sz="1800" dirty="0" smtClean="0"/>
              <a:t>Carriers </a:t>
            </a:r>
            <a:r>
              <a:rPr lang="en-US" sz="1800" dirty="0"/>
              <a:t>are rolling out new forms with new language regularly</a:t>
            </a:r>
          </a:p>
          <a:p>
            <a:pPr lvl="1"/>
            <a:r>
              <a:rPr lang="en-US" sz="1800" dirty="0" smtClean="0"/>
              <a:t>You </a:t>
            </a:r>
            <a:r>
              <a:rPr lang="en-US" sz="1800" dirty="0"/>
              <a:t>need to know what endorsements to ask </a:t>
            </a:r>
          </a:p>
        </p:txBody>
      </p:sp>
    </p:spTree>
    <p:extLst>
      <p:ext uri="{BB962C8B-B14F-4D97-AF65-F5344CB8AC3E}">
        <p14:creationId xmlns:p14="http://schemas.microsoft.com/office/powerpoint/2010/main" val="11345551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 an Expert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 </a:t>
            </a:r>
            <a:r>
              <a:rPr lang="en-US" sz="2000" dirty="0"/>
              <a:t>Expert will have access to the necessary markets, know what to ask for, and be able to negotiate better terms</a:t>
            </a:r>
          </a:p>
          <a:p>
            <a:r>
              <a:rPr lang="en-US" sz="2000" dirty="0" smtClean="0"/>
              <a:t>Everyone </a:t>
            </a:r>
            <a:r>
              <a:rPr lang="en-US" sz="2000" dirty="0"/>
              <a:t>has access to Cyber products, but everyone is not an expert</a:t>
            </a:r>
          </a:p>
          <a:p>
            <a:r>
              <a:rPr lang="en-US" sz="2000" dirty="0" smtClean="0"/>
              <a:t>By </a:t>
            </a:r>
            <a:r>
              <a:rPr lang="en-US" sz="2000" dirty="0"/>
              <a:t>using an expert, you can protect your agency, your E&amp;O, and your reputation</a:t>
            </a:r>
          </a:p>
        </p:txBody>
      </p:sp>
    </p:spTree>
    <p:extLst>
      <p:ext uri="{BB962C8B-B14F-4D97-AF65-F5344CB8AC3E}">
        <p14:creationId xmlns:p14="http://schemas.microsoft.com/office/powerpoint/2010/main" val="26060543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336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Helvetica</vt:lpstr>
      <vt:lpstr>Open Sans</vt:lpstr>
      <vt:lpstr>Simple Light</vt:lpstr>
      <vt:lpstr>Cyber and Agents E&amp;O  Your E&amp;O is on the Line</vt:lpstr>
      <vt:lpstr>Cyber Insurance</vt:lpstr>
      <vt:lpstr>100+ Markets Offering Cyber</vt:lpstr>
      <vt:lpstr>100+ Markets Offering Cyber Cont.</vt:lpstr>
      <vt:lpstr>Not a Standardized Coverage</vt:lpstr>
      <vt:lpstr>Difficult even for Specialists</vt:lpstr>
      <vt:lpstr>Engage an Expert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Marson</dc:creator>
  <cp:lastModifiedBy>Brian Thornton</cp:lastModifiedBy>
  <cp:revision>5</cp:revision>
  <dcterms:modified xsi:type="dcterms:W3CDTF">2020-04-23T05:06:24Z</dcterms:modified>
</cp:coreProperties>
</file>